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2" r:id="rId2"/>
    <p:sldId id="263" r:id="rId3"/>
    <p:sldId id="264" r:id="rId4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99"/>
    <p:restoredTop sz="79000"/>
  </p:normalViewPr>
  <p:slideViewPr>
    <p:cSldViewPr snapToGrid="0">
      <p:cViewPr varScale="1">
        <p:scale>
          <a:sx n="90" d="100"/>
          <a:sy n="90" d="100"/>
        </p:scale>
        <p:origin x="576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06611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8476910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60D03-4324-1C48-B316-4C12CA731001}" type="datetimeFigureOut">
              <a:rPr lang="de-DE"/>
              <a:t>13.06.26</a:t>
            </a:fld>
            <a:endParaRPr lang="de-DE"/>
          </a:p>
        </p:txBody>
      </p:sp>
      <p:sp>
        <p:nvSpPr>
          <p:cNvPr id="84959140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38926230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85077399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8487607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36182B-52EC-FB49-B63F-8A711373864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87504E-78AA-EA28-139D-312EFB158A78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44642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064409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755633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591D2E-8991-B38C-7151-F9AA5DD9A635}" type="slidenum">
              <a:rPr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heSans UHH"/>
                <a:cs typeface="Arial"/>
              </a:rPr>
              <a:t>2</a:t>
            </a:fld>
            <a:endParaRPr sz="1200" b="0" i="0" u="none" strike="noStrike" cap="none" spc="0">
              <a:ln>
                <a:noFill/>
              </a:ln>
              <a:solidFill>
                <a:prstClr val="black"/>
              </a:solidFill>
              <a:latin typeface="TheSans UHH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860994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96997228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204326692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64F5561-2D33-FE1E-9381-E426460D04C1}" type="slidenum">
              <a:rPr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heSans UHH"/>
                <a:cs typeface="Arial"/>
              </a:rPr>
              <a:t>3</a:t>
            </a:fld>
            <a:endParaRPr sz="1200" b="0" i="0" u="none" strike="noStrike" cap="none" spc="0">
              <a:ln>
                <a:noFill/>
              </a:ln>
              <a:solidFill>
                <a:prstClr val="black"/>
              </a:solidFill>
              <a:latin typeface="TheSans UHH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960533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119949024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435307"/>
            <a:ext cx="6432715" cy="625877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34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692309080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0" y="5445224"/>
            <a:ext cx="6432715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/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706393630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1" y="5829267"/>
            <a:ext cx="6432715" cy="57573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946201231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5019" y="0"/>
            <a:ext cx="46429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9961570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594077" y="6539901"/>
            <a:ext cx="603865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(blau/weiß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150473" name="Rechteck"/>
          <p:cNvSpPr/>
          <p:nvPr userDrawn="1"/>
        </p:nvSpPr>
        <p:spPr bwMode="auto">
          <a:xfrm>
            <a:off x="0" y="0"/>
            <a:ext cx="12192000" cy="4677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solidFill>
                <a:schemeClr val="bg1"/>
              </a:solidFill>
            </a:endParaRPr>
          </a:p>
        </p:txBody>
      </p:sp>
      <p:sp>
        <p:nvSpPr>
          <p:cNvPr id="1488197860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5207725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8" cy="3167956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7243731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5628336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491644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(mit schmalem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82802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6624307" cy="767788"/>
          </a:xfrm>
        </p:spPr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1853405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6144253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2771459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9869" y="0"/>
            <a:ext cx="4642577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04233325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382123156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1863619634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3980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285036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2134152884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799" y="452670"/>
            <a:ext cx="3743987" cy="7677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9234619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3743987" cy="393700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657971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8" y="0"/>
            <a:ext cx="7535729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493333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1"/>
            <a:ext cx="996601" cy="31810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bg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890003840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124450797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86129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el und Inhalt (mit Beschreibun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083423" name="Blaues Rechteck"/>
          <p:cNvSpPr/>
          <p:nvPr userDrawn="1"/>
        </p:nvSpPr>
        <p:spPr bwMode="auto">
          <a:xfrm>
            <a:off x="7549818" y="0"/>
            <a:ext cx="46421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12134891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7054407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7008349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1201330" name="Inhaltsplatzhalter 2"/>
          <p:cNvSpPr>
            <a:spLocks noGrp="1"/>
          </p:cNvSpPr>
          <p:nvPr>
            <p:ph sz="half" idx="2" hasCustomPrompt="1"/>
          </p:nvPr>
        </p:nvSpPr>
        <p:spPr bwMode="auto">
          <a:xfrm>
            <a:off x="7933432" y="1509184"/>
            <a:ext cx="3826768" cy="2563821"/>
          </a:xfrm>
        </p:spPr>
        <p:txBody>
          <a:bodyPr lIns="0" anchor="t" anchorCtr="0">
            <a:normAutofit/>
          </a:bodyPr>
          <a:lstStyle>
            <a:lvl1pPr marL="380990" indent="-380990">
              <a:lnSpc>
                <a:spcPct val="120000"/>
              </a:lnSpc>
              <a:buClr>
                <a:schemeClr val="bg1"/>
              </a:buClr>
              <a:buFont typeface="Wingdings"/>
              <a:buChar char="§"/>
              <a:defRPr sz="1850">
                <a:solidFill>
                  <a:schemeClr val="bg1"/>
                </a:solidFill>
              </a:defRPr>
            </a:lvl1pPr>
            <a:lvl2pPr marL="609585" indent="0">
              <a:buNone/>
              <a:defRPr sz="1850"/>
            </a:lvl2pPr>
            <a:lvl3pPr marL="1219170" indent="0">
              <a:buNone/>
              <a:defRPr sz="1850"/>
            </a:lvl3pPr>
            <a:lvl4pPr marL="1828754" indent="0">
              <a:buNone/>
              <a:defRPr sz="1850"/>
            </a:lvl4pPr>
            <a:lvl5pPr marL="2438339" indent="0">
              <a:buNone/>
              <a:defRPr sz="1850"/>
            </a:lvl5pPr>
          </a:lstStyle>
          <a:p>
            <a:pPr lvl="0">
              <a:defRPr/>
            </a:pPr>
            <a:r>
              <a:rPr lang="de-DE"/>
              <a:t>Lorem ipsum dolor sit amet, consetetur sadipscing elitr, sed diam nonumy eirmod tempor invidunt ut labore et dolore magna aliquyam erat, sed diam voluptua. </a:t>
            </a:r>
            <a:endParaRPr/>
          </a:p>
        </p:txBody>
      </p:sp>
      <p:sp>
        <p:nvSpPr>
          <p:cNvPr id="1712438612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87068653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8429662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549818" y="6153347"/>
            <a:ext cx="3333056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463862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2796211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961845549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981180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72923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0133967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191482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7021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272328306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104713659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6480043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0204232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217607020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016438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919607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11808025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801" y="1511107"/>
            <a:ext cx="5280156" cy="815909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4621224" name="Inhaltsplatzhalter"/>
          <p:cNvSpPr>
            <a:spLocks noGrp="1"/>
          </p:cNvSpPr>
          <p:nvPr>
            <p:ph sz="half" idx="2"/>
          </p:nvPr>
        </p:nvSpPr>
        <p:spPr bwMode="auto">
          <a:xfrm>
            <a:off x="431801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31866027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6480045" y="1511107"/>
            <a:ext cx="5280156" cy="825500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03464843" name="Inhaltsplatzhalter 2"/>
          <p:cNvSpPr>
            <a:spLocks noGrp="1"/>
          </p:cNvSpPr>
          <p:nvPr>
            <p:ph sz="quarter" idx="4"/>
          </p:nvPr>
        </p:nvSpPr>
        <p:spPr bwMode="auto">
          <a:xfrm>
            <a:off x="6480045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5977580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37162243" name="Datumsplatzhalter"/>
          <p:cNvSpPr>
            <a:spLocks noGrp="1"/>
          </p:cNvSpPr>
          <p:nvPr>
            <p:ph type="dt" sz="half" idx="14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639827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85011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780476008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1509184"/>
            <a:ext cx="4224865" cy="3937000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3867350" name="Inhaltsplatzhalter"/>
          <p:cNvSpPr>
            <a:spLocks noGrp="1"/>
          </p:cNvSpPr>
          <p:nvPr>
            <p:ph idx="1"/>
          </p:nvPr>
        </p:nvSpPr>
        <p:spPr bwMode="auto">
          <a:xfrm>
            <a:off x="5183717" y="452671"/>
            <a:ext cx="6576483" cy="4993515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03068915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44843255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2848301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13891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30629595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2057400"/>
            <a:ext cx="4224865" cy="3388784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270585952" name="Bildplatzhalter"/>
          <p:cNvSpPr>
            <a:spLocks noGrp="1"/>
          </p:cNvSpPr>
          <p:nvPr>
            <p:ph type="pic" idx="1" hasCustomPrompt="1"/>
          </p:nvPr>
        </p:nvSpPr>
        <p:spPr bwMode="auto">
          <a:xfrm>
            <a:off x="5423925" y="452968"/>
            <a:ext cx="6336275" cy="4993217"/>
          </a:xfrm>
        </p:spPr>
        <p:txBody>
          <a:bodyPr>
            <a:normAutofit/>
          </a:bodyPr>
          <a:lstStyle>
            <a:lvl1pPr marL="0" indent="0">
              <a:buNone/>
              <a:defRPr sz="2150"/>
            </a:lvl1pPr>
            <a:lvl2pPr marL="609585" indent="0">
              <a:buNone/>
              <a:defRPr sz="3750"/>
            </a:lvl2pPr>
            <a:lvl3pPr marL="1219170" indent="0">
              <a:buNone/>
              <a:defRPr sz="3200"/>
            </a:lvl3pPr>
            <a:lvl4pPr marL="1828754" indent="0">
              <a:buNone/>
              <a:defRPr sz="2650"/>
            </a:lvl4pPr>
            <a:lvl5pPr marL="2438339" indent="0">
              <a:buNone/>
              <a:defRPr sz="2650"/>
            </a:lvl5pPr>
            <a:lvl6pPr marL="3047924" indent="0">
              <a:buNone/>
              <a:defRPr sz="2650"/>
            </a:lvl6pPr>
            <a:lvl7pPr marL="3657509" indent="0">
              <a:buNone/>
              <a:defRPr sz="2650"/>
            </a:lvl7pPr>
            <a:lvl8pPr marL="4267093" indent="0">
              <a:buNone/>
              <a:defRPr sz="2650"/>
            </a:lvl8pPr>
            <a:lvl9pPr marL="4876678" indent="0">
              <a:buNone/>
              <a:defRPr sz="2650"/>
            </a:lvl9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197455544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13362246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498989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breites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7994401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208278666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571453"/>
            <a:ext cx="3839995" cy="531940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6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1653549879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2" y="5445224"/>
            <a:ext cx="3839996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8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1322508093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7"/>
            <a:ext cx="3845244" cy="575732"/>
          </a:xfrm>
        </p:spPr>
        <p:txBody>
          <a:bodyPr/>
          <a:lstStyle>
            <a:lvl1pPr marL="0" indent="0">
              <a:buNone/>
              <a:defRPr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7003450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7" y="0"/>
            <a:ext cx="75353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8927566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635755" y="6539901"/>
            <a:ext cx="562187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345664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0725123" name="Vertikaler Textplatzhalter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384474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77969545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2937453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733470" name="Vertikaler Titel"/>
          <p:cNvSpPr>
            <a:spLocks noGrp="1"/>
          </p:cNvSpPr>
          <p:nvPr>
            <p:ph type="title" orient="vert"/>
          </p:nvPr>
        </p:nvSpPr>
        <p:spPr bwMode="auto">
          <a:xfrm>
            <a:off x="8724901" y="366185"/>
            <a:ext cx="2628900" cy="5810249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29296162" name="Vertikaler Textplatzhalter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366185"/>
            <a:ext cx="7683500" cy="581024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1059663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4513076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65884897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ohne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1902358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713735025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293097"/>
            <a:ext cx="9217024" cy="1370460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3200"/>
            </a:lvl1pPr>
          </a:lstStyle>
          <a:p>
            <a:pPr>
              <a:defRPr/>
            </a:pPr>
            <a:r>
              <a:rPr lang="de-DE"/>
              <a:t>Vorstellung des neuen Exzellenzclusters „Understanding XYZ“</a:t>
            </a:r>
            <a:endParaRPr/>
          </a:p>
        </p:txBody>
      </p:sp>
      <p:sp>
        <p:nvSpPr>
          <p:cNvPr id="663415517" name="Person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159563" y="5909458"/>
            <a:ext cx="7968885" cy="426173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</a:lstStyle>
          <a:p>
            <a:pPr lvl="0"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422467185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8"/>
            <a:ext cx="1445409" cy="535096"/>
          </a:xfrm>
        </p:spPr>
        <p:txBody>
          <a:bodyPr/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ein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500322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707601820" name="Inhaltsplatzhalter"/>
          <p:cNvSpPr>
            <a:spLocks noGrp="1"/>
          </p:cNvSpPr>
          <p:nvPr>
            <p:ph idx="1"/>
          </p:nvPr>
        </p:nvSpPr>
        <p:spPr bwMode="auto">
          <a:xfrm>
            <a:off x="3503712" y="1509184"/>
            <a:ext cx="8256488" cy="3937001"/>
          </a:xfrm>
        </p:spPr>
        <p:txBody>
          <a:bodyPr lIns="0">
            <a:normAutofit/>
          </a:bodyPr>
          <a:lstStyle>
            <a:lvl1pPr marL="457189" indent="-575986">
              <a:lnSpc>
                <a:spcPct val="110000"/>
              </a:lnSpc>
              <a:spcBef>
                <a:spcPts val="2400"/>
              </a:spcBef>
              <a:buSzPct val="180000"/>
              <a:buFont typeface="+mj-lt"/>
              <a:buAutoNum type="arabicPlain"/>
              <a:defRPr sz="2650"/>
            </a:lvl1pPr>
            <a:lvl2pPr marL="106677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64058713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658230712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264087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zwei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867219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 (zweispaltig)</a:t>
            </a:r>
            <a:endParaRPr/>
          </a:p>
        </p:txBody>
      </p:sp>
      <p:sp>
        <p:nvSpPr>
          <p:cNvPr id="10404091" name="Inhaltsplatzhalter"/>
          <p:cNvSpPr>
            <a:spLocks noGrp="1"/>
          </p:cNvSpPr>
          <p:nvPr>
            <p:ph idx="1"/>
          </p:nvPr>
        </p:nvSpPr>
        <p:spPr bwMode="auto">
          <a:xfrm>
            <a:off x="1007435" y="1892830"/>
            <a:ext cx="10752765" cy="3264927"/>
          </a:xfrm>
        </p:spPr>
        <p:txBody>
          <a:bodyPr lIns="0" numCol="2" spcCol="180000"/>
          <a:lstStyle>
            <a:lvl1pPr marL="457189" indent="-457189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990575" indent="-380990">
              <a:lnSpc>
                <a:spcPct val="110000"/>
              </a:lnSpc>
              <a:buSzPct val="100000"/>
              <a:buFont typeface="Wingdings"/>
              <a:buChar char="§"/>
              <a:defRPr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1054314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1418059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136661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043463" name="Titel"/>
          <p:cNvSpPr>
            <a:spLocks noGrp="1"/>
          </p:cNvSpPr>
          <p:nvPr>
            <p:ph type="title"/>
          </p:nvPr>
        </p:nvSpPr>
        <p:spPr bwMode="auto">
          <a:xfrm>
            <a:off x="920567" y="3306679"/>
            <a:ext cx="5975781" cy="1370460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37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213581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506134857" name="Textplatzhalter"/>
          <p:cNvSpPr>
            <a:spLocks noGrp="1"/>
          </p:cNvSpPr>
          <p:nvPr>
            <p:ph type="body" idx="1" hasCustomPrompt="1"/>
          </p:nvPr>
        </p:nvSpPr>
        <p:spPr bwMode="auto">
          <a:xfrm>
            <a:off x="856819" y="536624"/>
            <a:ext cx="6103277" cy="2451890"/>
          </a:xfrm>
        </p:spPr>
        <p:txBody>
          <a:bodyPr wrap="square" lIns="0">
            <a:spAutoFit/>
          </a:bodyPr>
          <a:lstStyle>
            <a:lvl1pPr marL="0" indent="0">
              <a:buNone/>
              <a:defRPr sz="15350">
                <a:solidFill>
                  <a:schemeClr val="accent2"/>
                </a:solidFill>
              </a:defRPr>
            </a:lvl1pPr>
            <a:lvl2pPr marL="609585" indent="0">
              <a:buNone/>
              <a:defRPr sz="265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1</a:t>
            </a:r>
            <a:endParaRPr/>
          </a:p>
        </p:txBody>
      </p:sp>
      <p:sp>
        <p:nvSpPr>
          <p:cNvPr id="1570229406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35334" y="0"/>
            <a:ext cx="4657063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31609524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735526993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20013102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7528513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überschrift (auf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3500160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31290420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1" y="0"/>
            <a:ext cx="12192396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857211882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1293945645" name="Titel"/>
          <p:cNvSpPr>
            <a:spLocks noGrp="1"/>
          </p:cNvSpPr>
          <p:nvPr>
            <p:ph type="title"/>
          </p:nvPr>
        </p:nvSpPr>
        <p:spPr bwMode="auto">
          <a:xfrm>
            <a:off x="0" y="1553091"/>
            <a:ext cx="4559829" cy="1530158"/>
          </a:xfrm>
          <a:prstGeom prst="rect">
            <a:avLst/>
          </a:prstGeo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2149913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412633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01959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6714315" name="Datumsplatzhalt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9638317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70513257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724188962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935453" name="UHH-Logo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65836722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44100650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667353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18598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168726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094365" name="Titelplatzhalter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62485403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799" y="1509183"/>
            <a:ext cx="11328400" cy="391112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598668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531216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143359679" name="UHH-Logo"/>
          <p:cNvPicPr>
            <a:picLocks noChangeAspect="1"/>
          </p:cNvPicPr>
          <p:nvPr userDrawn="1"/>
        </p:nvPicPr>
        <p:blipFill rotWithShape="1">
          <a:blip r:embed="rId23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1124304593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lvl1pPr algn="l" defTabSz="1219170">
        <a:lnSpc>
          <a:spcPct val="110000"/>
        </a:lnSpc>
        <a:spcBef>
          <a:spcPts val="0"/>
        </a:spcBef>
        <a:buNone/>
        <a:defRPr lang="de-DE" sz="34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>
        <a:lnSpc>
          <a:spcPct val="100000"/>
        </a:lnSpc>
        <a:spcBef>
          <a:spcPts val="1600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hamburg.de/lehre-navi/lehrende/orientierungsrahmen-gk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l.uni-hamburg.de/selbstlernmaterialien/gki-themenseite-alt/gki-workshop-elemente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069183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7" cy="4107846"/>
          </a:xfrm>
        </p:spPr>
        <p:txBody>
          <a:bodyPr>
            <a:normAutofit fontScale="92500" lnSpcReduction="10000"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 sz="1600" dirty="0"/>
              <a:t>Aufgabenstellung: </a:t>
            </a:r>
          </a:p>
          <a:p>
            <a:pPr lvl="1">
              <a:defRPr/>
            </a:pPr>
            <a:r>
              <a:rPr lang="de-DE" sz="1600" i="1" dirty="0"/>
              <a:t>Vorab: Lest in Vorbereitung zur nächsten Sitzung den „Orientierungsrahmen der UHH zum Umgang mit generativen KI-Systemen in Studium und Lehre“. </a:t>
            </a:r>
          </a:p>
          <a:p>
            <a:pPr lvl="1">
              <a:defRPr/>
            </a:pPr>
            <a:r>
              <a:rPr lang="de-DE" sz="1600" dirty="0"/>
              <a:t>Im Seminar: s. Folie</a:t>
            </a:r>
          </a:p>
          <a:p>
            <a:pPr lvl="1">
              <a:defRPr/>
            </a:pPr>
            <a:r>
              <a:rPr lang="de-DE" sz="1600" dirty="0"/>
              <a:t>Optional: Die Lehrperson sammelt die Antworten der Studierenden auf einer (digitalen) Pinnwand und clustert diese.</a:t>
            </a:r>
          </a:p>
          <a:p>
            <a:pPr>
              <a:defRPr/>
            </a:pPr>
            <a:r>
              <a:rPr sz="1600" dirty="0"/>
              <a:t>Ziel</a:t>
            </a:r>
            <a:r>
              <a:rPr lang="de-DE" sz="1600" dirty="0"/>
              <a:t>: Studierende kennen den Orientierungsrahmen der UHH und setzten sich mit den offiziellen rechtlichen sowie organisationalen Vorgaben auseinander.</a:t>
            </a:r>
            <a:endParaRPr sz="1600" dirty="0"/>
          </a:p>
          <a:p>
            <a:pPr>
              <a:defRPr/>
            </a:pPr>
            <a:r>
              <a:rPr lang="de-DE" sz="1600" dirty="0"/>
              <a:t>Lehrformat: Seminare</a:t>
            </a:r>
            <a:endParaRPr sz="1600" dirty="0"/>
          </a:p>
          <a:p>
            <a:pPr>
              <a:defRPr/>
            </a:pPr>
            <a:r>
              <a:rPr sz="1600" dirty="0"/>
              <a:t>Zeit</a:t>
            </a:r>
            <a:r>
              <a:rPr lang="de-DE" sz="1600" dirty="0"/>
              <a:t>: 30-40 Minuten</a:t>
            </a:r>
            <a:endParaRPr sz="1600" dirty="0"/>
          </a:p>
          <a:p>
            <a:pPr>
              <a:defRPr/>
            </a:pPr>
            <a:r>
              <a:rPr sz="1600" dirty="0" err="1"/>
              <a:t>Materialien</a:t>
            </a:r>
            <a:r>
              <a:rPr lang="de-DE" sz="1600" dirty="0"/>
              <a:t>: Orientierungsrahmen der UHH digital oder in Papierform. Ggf. (digitale) Pinnwand oder Flipchart.</a:t>
            </a:r>
            <a:endParaRPr sz="1600" dirty="0"/>
          </a:p>
        </p:txBody>
      </p:sp>
      <p:sp>
        <p:nvSpPr>
          <p:cNvPr id="1805631290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0C0162B-41E8-87C3-A9FD-6E299EDCBFE4}" type="slidenum">
              <a:rPr lang="de-DE"/>
              <a:t>1</a:t>
            </a:fld>
            <a:endParaRPr lang="de-DE"/>
          </a:p>
        </p:txBody>
      </p:sp>
      <p:sp>
        <p:nvSpPr>
          <p:cNvPr id="1251971338" name="Titel 1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dirty="0"/>
              <a:t>Info zu der Methode: </a:t>
            </a:r>
            <a:r>
              <a:rPr lang="de-DE" dirty="0"/>
              <a:t>Arbeit mit dem Orientierungsrahmen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9306450" name="Inhaltsplatzhalter 2"/>
          <p:cNvSpPr>
            <a:spLocks noGrp="1"/>
          </p:cNvSpPr>
          <p:nvPr>
            <p:ph idx="1"/>
          </p:nvPr>
        </p:nvSpPr>
        <p:spPr bwMode="auto">
          <a:xfrm>
            <a:off x="239349" y="1997520"/>
            <a:ext cx="10272712" cy="393700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Orientierungsrahmen der UHH steckt die Debatte um den Einsatz von </a:t>
            </a:r>
            <a:r>
              <a:rPr lang="de-DE" dirty="0" err="1"/>
              <a:t>gKI</a:t>
            </a:r>
            <a:r>
              <a:rPr lang="de-DE" dirty="0"/>
              <a:t>-Tools </a:t>
            </a:r>
            <a:br>
              <a:rPr lang="de-DE" dirty="0"/>
            </a:br>
            <a:r>
              <a:rPr lang="de-DE" dirty="0"/>
              <a:t>im Studium für Lehrende </a:t>
            </a:r>
            <a:r>
              <a:rPr lang="de-DE" b="1" dirty="0"/>
              <a:t>und</a:t>
            </a:r>
            <a:r>
              <a:rPr lang="de-DE" dirty="0"/>
              <a:t> Studierende ab</a:t>
            </a:r>
            <a:endParaRPr dirty="0"/>
          </a:p>
          <a:p>
            <a:pPr marL="0" indent="0">
              <a:buNone/>
              <a:defRPr/>
            </a:pPr>
            <a:endParaRPr lang="de-DE" dirty="0"/>
          </a:p>
          <a:p>
            <a:pPr>
              <a:buFont typeface="Symbol"/>
              <a:buChar char="Þ"/>
              <a:defRPr/>
            </a:pPr>
            <a:r>
              <a:rPr lang="de-DE" dirty="0"/>
              <a:t>unter </a:t>
            </a:r>
            <a:r>
              <a:rPr lang="de-DE" u="sng" dirty="0">
                <a:hlinkClick r:id="rId3" tooltip="https://www.uni-hamburg.de/lehre-navi/lehrende/orientierungsrahmen-gki"/>
              </a:rPr>
              <a:t>https://www.uni-hamburg.de/lehre-navi/lehrende/orientierungsrahmen-gki</a:t>
            </a:r>
            <a:endParaRPr lang="de-DE" dirty="0"/>
          </a:p>
          <a:p>
            <a:pPr>
              <a:buFont typeface="Symbol"/>
              <a:buChar char="Þ"/>
              <a:defRPr/>
            </a:pPr>
            <a:r>
              <a:rPr lang="de-DE" dirty="0"/>
              <a:t>dort auch als PDF zum Download</a:t>
            </a:r>
            <a:endParaRPr dirty="0"/>
          </a:p>
          <a:p>
            <a:pPr>
              <a:buFont typeface="Symbol"/>
              <a:buChar char="Þ"/>
              <a:defRPr/>
            </a:pPr>
            <a:r>
              <a:rPr lang="de-DE" dirty="0"/>
              <a:t>aktualisiert am 24.11.2025 </a:t>
            </a:r>
            <a:endParaRPr dirty="0"/>
          </a:p>
        </p:txBody>
      </p:sp>
      <p:sp>
        <p:nvSpPr>
          <p:cNvPr id="1436032181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09585">
              <a:defRPr/>
            </a:pPr>
            <a:fld id="{309D5144-004E-1E45-907B-65C86CA25C3F}" type="slidenum">
              <a:rPr lang="de-DE">
                <a:solidFill>
                  <a:srgbClr val="333333"/>
                </a:solidFill>
                <a:latin typeface="TheSans UHH"/>
                <a:cs typeface="Arial"/>
              </a:rPr>
              <a:t>2</a:t>
            </a:fld>
            <a:endParaRPr lang="de-DE">
              <a:solidFill>
                <a:srgbClr val="333333"/>
              </a:solidFill>
              <a:latin typeface="TheSans UHH"/>
              <a:cs typeface="Arial"/>
            </a:endParaRPr>
          </a:p>
        </p:txBody>
      </p:sp>
      <p:pic>
        <p:nvPicPr>
          <p:cNvPr id="1462227958" name="Grafik 5" descr="Ein Bild, das Text, Screenshot, Schrift, Grafiken enthält.&#10;&#10;KI-generierte Inhalte können fehlerhaft sein.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0" y="1"/>
            <a:ext cx="10363200" cy="19975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:cover/>
      </p:transition>
    </mc:Choice>
    <mc:Fallback xmlns:w="http://schemas.openxmlformats.org/wordprocessingml/2006/main" xmlns:m="http://schemas.openxmlformats.org/officeDocument/2006/math" xmlns="">
      <p:transition spd="slow" advClick="1">
        <p:cover dir="l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0029699" name="Inhaltsplatzhalter 1"/>
          <p:cNvSpPr>
            <a:spLocks noGrp="1"/>
          </p:cNvSpPr>
          <p:nvPr>
            <p:ph idx="1"/>
          </p:nvPr>
        </p:nvSpPr>
        <p:spPr bwMode="auto">
          <a:xfrm>
            <a:off x="431799" y="1220458"/>
            <a:ext cx="8064467" cy="3937001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de-DE" dirty="0"/>
              <a:t>1. In Gruppen von 3-4 Personen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2. Überfliegt nochmals die Seiten 1-4 vom Orientierungsrahmen der UHH (nicht die Anlagen)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3. Diskutiert die Fragen: </a:t>
            </a:r>
            <a:endParaRPr dirty="0"/>
          </a:p>
          <a:p>
            <a:pPr>
              <a:defRPr/>
            </a:pPr>
            <a:r>
              <a:rPr lang="de-DE" dirty="0"/>
              <a:t>Wie darf ich generative KI im Studium nicht einsetzen?</a:t>
            </a:r>
            <a:endParaRPr dirty="0"/>
          </a:p>
          <a:p>
            <a:pPr>
              <a:defRPr/>
            </a:pPr>
            <a:r>
              <a:rPr lang="de-DE" dirty="0"/>
              <a:t>Worauf muss ich in Zukunft beim Einsatz von generativer KI achten?</a:t>
            </a:r>
            <a:endParaRPr dirty="0"/>
          </a:p>
          <a:p>
            <a:pPr>
              <a:defRPr/>
            </a:pPr>
            <a:r>
              <a:rPr lang="de-DE" dirty="0"/>
              <a:t>Wie könnten diese Rahmenbedingungen speziell in meinem Fach umgesetzt werden?</a:t>
            </a:r>
            <a:endParaRPr dirty="0"/>
          </a:p>
        </p:txBody>
      </p:sp>
      <p:sp>
        <p:nvSpPr>
          <p:cNvPr id="1394460533" name="Foliennummernplatzhalt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09585">
              <a:defRPr/>
            </a:pPr>
            <a:fld id="{3449650F-E03B-624E-B2AD-4F9591B58B11}" type="slidenum">
              <a:rPr lang="de-DE">
                <a:solidFill>
                  <a:srgbClr val="333333"/>
                </a:solidFill>
                <a:latin typeface="TheSans UHH"/>
                <a:cs typeface="Arial"/>
              </a:rPr>
              <a:t>3</a:t>
            </a:fld>
            <a:endParaRPr lang="de-DE">
              <a:solidFill>
                <a:srgbClr val="333333"/>
              </a:solidFill>
              <a:latin typeface="TheSans UHH"/>
              <a:cs typeface="Arial"/>
            </a:endParaRPr>
          </a:p>
        </p:txBody>
      </p:sp>
      <p:sp>
        <p:nvSpPr>
          <p:cNvPr id="1339633203" name="Titel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Orientierungsrahmen der UHH (15 Min)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1615570294" name="Textfeld 450699124"/>
          <p:cNvSpPr txBox="1"/>
          <p:nvPr/>
        </p:nvSpPr>
        <p:spPr bwMode="auto">
          <a:xfrm>
            <a:off x="2583297" y="5685745"/>
            <a:ext cx="8627199" cy="1011814"/>
          </a:xfrm>
          <a:prstGeom prst="rect">
            <a:avLst/>
          </a:prstGeom>
          <a:noFill/>
        </p:spPr>
        <p:txBody>
          <a:bodyPr vertOverflow="overflow" horzOverflow="overflow" vert="horz" wrap="square" lIns="121920" tIns="60960" rIns="121920" bIns="60960" numCol="1" spcCol="0" rtlCol="0" fromWordArt="0" anchor="t" anchorCtr="0" forceAA="0" compatLnSpc="0">
            <a:spAutoFit/>
          </a:bodyPr>
          <a:lstStyle/>
          <a:p>
            <a:pPr defTabSz="609585">
              <a:defRPr/>
            </a:pPr>
            <a:r>
              <a:rPr sz="1350" dirty="0">
                <a:solidFill>
                  <a:srgbClr val="333333"/>
                </a:solidFill>
                <a:latin typeface="TheSans UHH"/>
                <a:cs typeface="Arial"/>
              </a:rPr>
              <a:t>Methode in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Anlehnung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 an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adaptierbare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Elemente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aus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 der Reihe „Impulse für die Lehre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mit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 KI-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Bezug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“ – Modul 7</a:t>
            </a:r>
            <a:endParaRPr sz="1350" dirty="0">
              <a:solidFill>
                <a:srgbClr val="333333"/>
              </a:solidFill>
              <a:latin typeface="TheSans UHH"/>
              <a:cs typeface="Arial"/>
            </a:endParaRPr>
          </a:p>
          <a:p>
            <a:pPr defTabSz="609585">
              <a:defRPr/>
            </a:pP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(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Autor:innen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: Mareike Bartels, Sören-Kristian Berger,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Fridrun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 Freise, Jennifer </a:t>
            </a:r>
            <a:r>
              <a:rPr sz="1350" dirty="0" err="1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Preiß</a:t>
            </a:r>
            <a:r>
              <a:rPr sz="1350" dirty="0">
                <a:solidFill>
                  <a:srgbClr val="000000"/>
                </a:solidFill>
                <a:latin typeface="TheSans UHH"/>
                <a:ea typeface="TheSans UHH"/>
                <a:cs typeface="TheSans UHH"/>
              </a:rPr>
              <a:t>)</a:t>
            </a:r>
            <a:br>
              <a:rPr sz="1350" dirty="0">
                <a:solidFill>
                  <a:srgbClr val="333333"/>
                </a:solidFill>
                <a:latin typeface="TheSans UHH"/>
                <a:cs typeface="Arial"/>
              </a:rPr>
            </a:br>
            <a:r>
              <a:rPr sz="1350" dirty="0">
                <a:solidFill>
                  <a:srgbClr val="333333"/>
                </a:solidFill>
                <a:latin typeface="TheSans UHH"/>
                <a:cs typeface="Arial"/>
              </a:rPr>
              <a:t>Online </a:t>
            </a:r>
            <a:r>
              <a:rPr sz="1350" dirty="0" err="1">
                <a:solidFill>
                  <a:srgbClr val="333333"/>
                </a:solidFill>
                <a:latin typeface="TheSans UHH"/>
                <a:cs typeface="Arial"/>
              </a:rPr>
              <a:t>unter</a:t>
            </a:r>
            <a:r>
              <a:rPr sz="1350" dirty="0">
                <a:solidFill>
                  <a:srgbClr val="333333"/>
                </a:solidFill>
                <a:latin typeface="TheSans UHH"/>
                <a:cs typeface="Arial"/>
              </a:rPr>
              <a:t>: </a:t>
            </a:r>
            <a:r>
              <a:rPr lang="de-DE" sz="1350" u="sng" dirty="0">
                <a:solidFill>
                  <a:srgbClr val="333333"/>
                </a:solidFill>
                <a:latin typeface="TheSans UHH"/>
                <a:ea typeface="TheSans UHH"/>
                <a:cs typeface="TheSans UHH"/>
                <a:hlinkClick r:id="rId3" tooltip="https://www.hul.uni-hamburg.de/selbstlernmaterialien/gki-themenseite-alt/gki-workshop-elemente.html"/>
              </a:rPr>
              <a:t>https://www.hul.uni-hamburg.de/selbstlernmaterialien/gki-themenseite-alt/gki-workshop-elemente.html</a:t>
            </a:r>
            <a:r>
              <a:rPr sz="1350" dirty="0">
                <a:solidFill>
                  <a:srgbClr val="333333"/>
                </a:solidFill>
                <a:latin typeface="TheSans UHH"/>
                <a:cs typeface="Arial"/>
              </a:rPr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:cover/>
      </p:transition>
    </mc:Choice>
    <mc:Fallback xmlns:w="http://schemas.openxmlformats.org/wordprocessingml/2006/main" xmlns:m="http://schemas.openxmlformats.org/officeDocument/2006/math" xmlns="">
      <p:transition spd="slow" advClick="1">
        <p:cover dir="l"/>
      </p:transition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Arial"/>
        <a:cs typeface="Arial"/>
      </a:majorFont>
      <a:minorFont>
        <a:latin typeface="TheSans UHH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Macintosh PowerPoint</Application>
  <PresentationFormat>Breitbild</PresentationFormat>
  <Paragraphs>29</Paragraphs>
  <Slides>3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Aptos</vt:lpstr>
      <vt:lpstr>Arial</vt:lpstr>
      <vt:lpstr>Symbol</vt:lpstr>
      <vt:lpstr>TheSans UHH</vt:lpstr>
      <vt:lpstr>TheSans UHH SemiLight Caps</vt:lpstr>
      <vt:lpstr>Wingdings</vt:lpstr>
      <vt:lpstr>Benutzerdefiniertes Design</vt:lpstr>
      <vt:lpstr>Info zu der Methode: Arbeit mit dem Orientierungsrahmen</vt:lpstr>
      <vt:lpstr>PowerPoint-Präsentation</vt:lpstr>
      <vt:lpstr>Orientierungsrahmen der UHH (15 Min)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Felicitas John</dc:creator>
  <cp:lastModifiedBy>Felicitas John</cp:lastModifiedBy>
  <cp:revision>41</cp:revision>
  <dcterms:created xsi:type="dcterms:W3CDTF">2026-05-12T10:44:41Z</dcterms:created>
  <dcterms:modified xsi:type="dcterms:W3CDTF">2026-06-13T10:33:31Z</dcterms:modified>
</cp:coreProperties>
</file>